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4"/>
  </p:notesMasterIdLst>
  <p:handoutMasterIdLst>
    <p:handoutMasterId r:id="rId15"/>
  </p:handoutMasterIdLst>
  <p:sldIdLst>
    <p:sldId id="267" r:id="rId2"/>
    <p:sldId id="272" r:id="rId3"/>
    <p:sldId id="283" r:id="rId4"/>
    <p:sldId id="270" r:id="rId5"/>
    <p:sldId id="282" r:id="rId6"/>
    <p:sldId id="273" r:id="rId7"/>
    <p:sldId id="274" r:id="rId8"/>
    <p:sldId id="277" r:id="rId9"/>
    <p:sldId id="278" r:id="rId10"/>
    <p:sldId id="271" r:id="rId11"/>
    <p:sldId id="279" r:id="rId12"/>
    <p:sldId id="284" r:id="rId13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>
      <p:cViewPr varScale="1">
        <p:scale>
          <a:sx n="129" d="100"/>
          <a:sy n="129" d="100"/>
        </p:scale>
        <p:origin x="88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369DA6B-E94D-42EF-87EB-5678114A879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43396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1B148E6-0E65-48F1-BDEA-53FC424AC1B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05037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5D8D2A-B58C-4C00-99B3-597B3BD3A1C8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498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  <p:sp>
        <p:nvSpPr>
          <p:cNvPr id="3993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5FF02-8A50-4807-8557-0377CD3517D1}" type="slidenum">
              <a:rPr lang="de-DE" smtClean="0"/>
              <a:pPr/>
              <a:t>3</a:t>
            </a:fld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93458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276475"/>
            <a:ext cx="8642350" cy="1295400"/>
          </a:xfrm>
          <a:prstGeom prst="rect">
            <a:avLst/>
          </a:prstGeom>
        </p:spPr>
        <p:txBody>
          <a:bodyPr wrap="square"/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968750"/>
            <a:ext cx="8642350" cy="911225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7BFF3F-02B6-47A1-AF6A-8DEFC2C425E3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1619250" y="254000"/>
            <a:ext cx="2052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4400" b="1">
                <a:solidFill>
                  <a:srgbClr val="DDDDDD"/>
                </a:solidFill>
                <a:latin typeface="Arial Black" panose="020B0A04020102020204" pitchFamily="34" charset="0"/>
              </a:rPr>
              <a:t>NABK</a:t>
            </a:r>
          </a:p>
        </p:txBody>
      </p:sp>
      <p:pic>
        <p:nvPicPr>
          <p:cNvPr id="118799" name="Picture 15" descr="Wappen_farb_18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39700"/>
            <a:ext cx="481012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800" name="Text Box 16"/>
          <p:cNvSpPr txBox="1">
            <a:spLocks noChangeArrowheads="1"/>
          </p:cNvSpPr>
          <p:nvPr/>
        </p:nvSpPr>
        <p:spPr bwMode="auto">
          <a:xfrm>
            <a:off x="790575" y="187325"/>
            <a:ext cx="291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b="1"/>
              <a:t>Niedersächsische Akademie</a:t>
            </a:r>
            <a:br>
              <a:rPr lang="de-DE" altLang="de-DE" sz="1200" b="1"/>
            </a:br>
            <a:r>
              <a:rPr lang="de-DE" altLang="de-DE" sz="1200" b="1"/>
              <a:t>für Brand- und Katastrophenschutz</a:t>
            </a:r>
          </a:p>
        </p:txBody>
      </p:sp>
      <p:sp>
        <p:nvSpPr>
          <p:cNvPr id="118801" name="AutoShape 17"/>
          <p:cNvSpPr>
            <a:spLocks noChangeArrowheads="1"/>
          </p:cNvSpPr>
          <p:nvPr/>
        </p:nvSpPr>
        <p:spPr bwMode="auto">
          <a:xfrm>
            <a:off x="0" y="836613"/>
            <a:ext cx="9144000" cy="468312"/>
          </a:xfrm>
          <a:prstGeom prst="roundRect">
            <a:avLst>
              <a:gd name="adj" fmla="val 241"/>
            </a:avLst>
          </a:prstGeom>
          <a:gradFill rotWithShape="1">
            <a:gsLst>
              <a:gs pos="0">
                <a:srgbClr val="E0003C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ext Box 15"/>
          <p:cNvSpPr txBox="1">
            <a:spLocks noChangeArrowheads="1"/>
          </p:cNvSpPr>
          <p:nvPr userDrawn="1"/>
        </p:nvSpPr>
        <p:spPr bwMode="auto">
          <a:xfrm>
            <a:off x="7524750" y="115888"/>
            <a:ext cx="16192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600" b="1" dirty="0" smtClean="0"/>
              <a:t>FB II.3 Technik</a:t>
            </a:r>
            <a:endParaRPr lang="de-DE" altLang="de-DE" sz="1600" b="1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274638" y="886371"/>
            <a:ext cx="574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chemeClr val="bg1"/>
                </a:solidFill>
                <a:latin typeface="+mj-lt"/>
              </a:rPr>
              <a:t>Kennzeichnung B</a:t>
            </a:r>
            <a:endParaRPr lang="de-DE" sz="18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0234-C2DD-4835-BD29-205FF088841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414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9413" y="908050"/>
            <a:ext cx="2159000" cy="5221288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908050"/>
            <a:ext cx="6326188" cy="52212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DFFB5-47C5-4308-8404-F24875E9B85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3386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97183-E9BB-42A9-960E-4096D3D1E89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5830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D5F8D-2E17-4BBE-BA6F-B7C6247F006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22432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449388"/>
            <a:ext cx="4241800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449388"/>
            <a:ext cx="4243388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6056E-A642-42B5-82BC-366055E7542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08914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355B-1A19-4F03-AF40-F07D493B183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5996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56D80-FF7E-4FA4-A250-7A528296F2A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5021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D8B82-B0B8-432D-A8FD-528EDECA110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7119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88B81-CD89-43C0-9FC4-02211638563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382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549C2-3C14-4B6F-B418-040A03B4087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1457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1619250" y="254000"/>
            <a:ext cx="2052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4400" b="1">
                <a:solidFill>
                  <a:srgbClr val="DDDDDD"/>
                </a:solidFill>
                <a:latin typeface="Arial Black" panose="020B0A04020102020204" pitchFamily="34" charset="0"/>
              </a:rPr>
              <a:t>NABK</a:t>
            </a:r>
          </a:p>
        </p:txBody>
      </p:sp>
      <p:sp>
        <p:nvSpPr>
          <p:cNvPr id="117762" name="AutoShape 2"/>
          <p:cNvSpPr>
            <a:spLocks noChangeArrowheads="1"/>
          </p:cNvSpPr>
          <p:nvPr userDrawn="1"/>
        </p:nvSpPr>
        <p:spPr bwMode="auto">
          <a:xfrm>
            <a:off x="0" y="836613"/>
            <a:ext cx="9144000" cy="468312"/>
          </a:xfrm>
          <a:prstGeom prst="roundRect">
            <a:avLst>
              <a:gd name="adj" fmla="val 241"/>
            </a:avLst>
          </a:prstGeom>
          <a:gradFill rotWithShape="1">
            <a:gsLst>
              <a:gs pos="0">
                <a:srgbClr val="E0003C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49388"/>
            <a:ext cx="8637588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372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372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de-DE" altLang="de-DE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8175" y="62372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20C04C-0FCC-47AF-9E47-50D1B168D549}" type="slidenum">
              <a:rPr lang="de-DE" altLang="de-DE"/>
              <a:pPr/>
              <a:t>‹Nr.›</a:t>
            </a:fld>
            <a:endParaRPr lang="de-DE" altLang="de-DE"/>
          </a:p>
        </p:txBody>
      </p:sp>
      <p:pic>
        <p:nvPicPr>
          <p:cNvPr id="117768" name="Picture 8" descr="Wappen_farb_18mm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39700"/>
            <a:ext cx="481012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790575" y="187325"/>
            <a:ext cx="291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b="1"/>
              <a:t>Niedersächsische Akademie</a:t>
            </a:r>
            <a:br>
              <a:rPr lang="de-DE" altLang="de-DE" sz="1200" b="1"/>
            </a:br>
            <a:r>
              <a:rPr lang="de-DE" altLang="de-DE" sz="1200" b="1"/>
              <a:t>für Brand- und Katastrophenschutz</a:t>
            </a:r>
          </a:p>
        </p:txBody>
      </p:sp>
      <p:sp>
        <p:nvSpPr>
          <p:cNvPr id="117775" name="Text Box 15"/>
          <p:cNvSpPr txBox="1">
            <a:spLocks noChangeArrowheads="1"/>
          </p:cNvSpPr>
          <p:nvPr/>
        </p:nvSpPr>
        <p:spPr bwMode="auto">
          <a:xfrm>
            <a:off x="7524750" y="115888"/>
            <a:ext cx="16192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600" b="1" dirty="0" smtClean="0"/>
              <a:t>FB II.3 Technik</a:t>
            </a:r>
            <a:endParaRPr lang="de-DE" altLang="de-DE" sz="1600" b="1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274638" y="886371"/>
            <a:ext cx="574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chemeClr val="bg1"/>
                </a:solidFill>
                <a:latin typeface="+mj-lt"/>
              </a:rPr>
              <a:t>Kennzeichnung B</a:t>
            </a:r>
            <a:endParaRPr lang="de-DE" sz="18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u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m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4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 smtClean="0"/>
              <a:t>ABC Kreisausbildung</a:t>
            </a:r>
            <a:br>
              <a:rPr lang="de-DE" altLang="de-DE" dirty="0" smtClean="0"/>
            </a:br>
            <a:r>
              <a:rPr lang="de-DE" altLang="de-DE" dirty="0" smtClean="0"/>
              <a:t>Kennzeichnung B-Gefahrstoffe</a:t>
            </a:r>
            <a:endParaRPr lang="de-DE" altLang="de-DE" dirty="0"/>
          </a:p>
        </p:txBody>
      </p:sp>
      <p:sp>
        <p:nvSpPr>
          <p:cNvPr id="249865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Versandstücke mit Mikroorganismen der Risikogruppe 2, 3 und 4 müssen mit dem Gefahrzettel Nr. 6.2 gekennzeichnet werden.</a:t>
            </a:r>
          </a:p>
          <a:p>
            <a:r>
              <a:rPr lang="de-DE" dirty="0" smtClean="0"/>
              <a:t>Packstücke mit genetisch veränderten Mikroorganismen oder genetisch veränderten Organismen sind mit weißem Zettel mit UN-Nummer 3245 gekennzeichnet.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sz="900" dirty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endParaRPr lang="de-DE" sz="900" dirty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r>
              <a:rPr lang="de-DE" sz="900" dirty="0" smtClean="0"/>
              <a:t>Abbildung 7: Gefahrzettel Nr. 6.2 [BMVI, Zugriff: 22.03.2017]</a:t>
            </a:r>
            <a:endParaRPr lang="de-DE" sz="9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717032"/>
            <a:ext cx="2966967" cy="290687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600" y="4077072"/>
            <a:ext cx="2052266" cy="20522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147600" y="6129338"/>
            <a:ext cx="32047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Abbildung 8: Zettel mit UN-Nummer 3245 [FwDV 500 S.96]</a:t>
            </a:r>
            <a:endParaRPr lang="de-DE" sz="900" dirty="0"/>
          </a:p>
        </p:txBody>
      </p:sp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757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sz="1800" dirty="0" smtClean="0"/>
              <a:t>* * * * = UN-Nr.</a:t>
            </a:r>
          </a:p>
          <a:p>
            <a:r>
              <a:rPr lang="de-DE" sz="1800" dirty="0" smtClean="0"/>
              <a:t>UN 2814: Ansteckungsgefährlicher Stoff, gefährlich für Menschen</a:t>
            </a:r>
          </a:p>
          <a:p>
            <a:r>
              <a:rPr lang="de-DE" sz="1800" dirty="0" smtClean="0"/>
              <a:t>UN 2900: Ansteckungsgefährlicher Stoff, gefährlich für Tiere</a:t>
            </a:r>
          </a:p>
          <a:p>
            <a:r>
              <a:rPr lang="de-DE" sz="1800" dirty="0" smtClean="0"/>
              <a:t>UN 3291: Klinischer Abfall</a:t>
            </a:r>
          </a:p>
          <a:p>
            <a:r>
              <a:rPr lang="de-DE" sz="1800" dirty="0" smtClean="0"/>
              <a:t>UN 3373: Biologischer Stoff, Kategorie B</a:t>
            </a:r>
            <a:endParaRPr lang="de-DE" sz="1800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sz="1800" dirty="0" smtClean="0"/>
              <a:t>* * * * = UN-Nr.</a:t>
            </a:r>
          </a:p>
          <a:p>
            <a:r>
              <a:rPr lang="de-DE" sz="1800" dirty="0" smtClean="0"/>
              <a:t>UN 3245: Gentechnisch veränderte Organismen</a:t>
            </a:r>
            <a:endParaRPr lang="de-DE" sz="18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88839"/>
            <a:ext cx="2160240" cy="150016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88838"/>
            <a:ext cx="2175242" cy="150016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120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198884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 smtClean="0"/>
              <a:t>Gibt es noch Fragen?</a:t>
            </a:r>
            <a:endParaRPr lang="de-DE" sz="4200" dirty="0"/>
          </a:p>
        </p:txBody>
      </p:sp>
      <p:sp>
        <p:nvSpPr>
          <p:cNvPr id="5" name="Textfeld 4"/>
          <p:cNvSpPr txBox="1"/>
          <p:nvPr/>
        </p:nvSpPr>
        <p:spPr>
          <a:xfrm>
            <a:off x="0" y="450912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200" dirty="0" smtClean="0"/>
              <a:t>Vielen Dank für eure Aufmerksamkeit!</a:t>
            </a:r>
            <a:endParaRPr lang="de-DE" sz="4200" dirty="0"/>
          </a:p>
        </p:txBody>
      </p:sp>
    </p:spTree>
    <p:extLst>
      <p:ext uri="{BB962C8B-B14F-4D97-AF65-F5344CB8AC3E}">
        <p14:creationId xmlns:p14="http://schemas.microsoft.com/office/powerpoint/2010/main" val="2187598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Die Teilnehmer müssen …</a:t>
            </a:r>
          </a:p>
          <a:p>
            <a:pPr marL="0" indent="0">
              <a:buNone/>
            </a:pPr>
            <a:r>
              <a:rPr lang="de-DE" dirty="0"/>
              <a:t>	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die Einteilung von ABC-Gefahrstoffen wiedergeben und 	Gefahrstoff-, Gefahrgut- und sonstige 	Kennzeichnungen erkennen und eindeutig beschreiben 	können.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87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F4B293-51CF-44BF-AF59-9F5362A2618E}" type="slidenum">
              <a:rPr lang="de-DE" smtClean="0"/>
              <a:pPr/>
              <a:t>3</a:t>
            </a:fld>
            <a:endParaRPr lang="de-DE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00" y="1341227"/>
            <a:ext cx="8334440" cy="2802186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71" y="4151899"/>
            <a:ext cx="8189406" cy="103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602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Anlagen, Räume und Transportbehälter in denen sich B-Gefahrstoffe befinden oder die mit solchen Stoffen kontaminiert sind, müssen entsprechend den gesetzlichen Vorschriften durch ein Sicherheitszeichen nach BioStoffV mit Zusatz „Biogefährdung“ gekennzeichnet sein.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sz="900" dirty="0"/>
              <a:t>	</a:t>
            </a:r>
            <a:endParaRPr lang="de-DE" sz="900" dirty="0" smtClean="0"/>
          </a:p>
          <a:p>
            <a:pPr marL="0" indent="0">
              <a:buNone/>
            </a:pPr>
            <a:r>
              <a:rPr lang="de-DE" sz="900" dirty="0"/>
              <a:t>	</a:t>
            </a:r>
            <a:r>
              <a:rPr lang="de-DE" sz="900" dirty="0" smtClean="0"/>
              <a:t>Abbildung 1, </a:t>
            </a:r>
            <a:r>
              <a:rPr lang="de-DE" sz="900" dirty="0"/>
              <a:t>2</a:t>
            </a:r>
            <a:r>
              <a:rPr lang="de-DE" sz="900" dirty="0" smtClean="0"/>
              <a:t>: Warnzeichen Biogefährdung [FwDV 500 S.95]</a:t>
            </a:r>
            <a:endParaRPr lang="de-DE" sz="9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692649"/>
            <a:ext cx="1457325" cy="1524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726" y="3740274"/>
            <a:ext cx="1609725" cy="142875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233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Eine Kennzeichnung mit dem Warnzeichen Biogefährdung ist von Bereichen</a:t>
            </a:r>
          </a:p>
          <a:p>
            <a:pPr lvl="1"/>
            <a:r>
              <a:rPr lang="de-DE" dirty="0" smtClean="0"/>
              <a:t>Der Sicherheits-/ Schutzstufe 1 nicht,</a:t>
            </a:r>
          </a:p>
          <a:p>
            <a:pPr lvl="1"/>
            <a:r>
              <a:rPr lang="de-DE" dirty="0" smtClean="0"/>
              <a:t>Der Sicherheits-/ Schutzstufe 2 nicht immer,</a:t>
            </a:r>
          </a:p>
          <a:p>
            <a:pPr lvl="1"/>
            <a:r>
              <a:rPr lang="de-DE" dirty="0" smtClean="0"/>
              <a:t>Der Sicherheits-/ Schutzstufe 3 und 4 immer</a:t>
            </a:r>
            <a:endParaRPr lang="de-DE" dirty="0"/>
          </a:p>
          <a:p>
            <a:pPr marL="457200" lvl="1" indent="0">
              <a:buNone/>
            </a:pPr>
            <a:r>
              <a:rPr lang="de-DE" sz="2400" dirty="0"/>
              <a:t>v</a:t>
            </a:r>
            <a:r>
              <a:rPr lang="de-DE" sz="2400" dirty="0" smtClean="0"/>
              <a:t>orhanden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Zusätzlich können weitere Hinweise auf die Sicherheitsstufen S1 – S4, L1 – L4 oder P1 – P4 oder auch Beschriftungen wie „Gen-Laboratorium“, „Gentechnischer Arbeitsbereich“ o. ä. vorhanden sein.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1975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</a:t>
            </a:r>
          </a:p>
          <a:p>
            <a:pPr lvl="1"/>
            <a:r>
              <a:rPr lang="de-DE" dirty="0" smtClean="0"/>
              <a:t>Bereiche, in denen die Einsatzkräfte ohne Sonderausrüstung tätig werden dürfen. Zur Vermeidung einer Inkorporation sollte jedoch Atemschutz getragen werden.</a:t>
            </a:r>
            <a:endParaRPr lang="de-DE" dirty="0"/>
          </a:p>
          <a:p>
            <a:r>
              <a:rPr lang="de-DE" dirty="0" smtClean="0"/>
              <a:t>Gefahrengruppe II</a:t>
            </a:r>
          </a:p>
          <a:p>
            <a:pPr lvl="1"/>
            <a:r>
              <a:rPr lang="de-DE" dirty="0" smtClean="0"/>
              <a:t>Bereiche, in denen die Einsatzkräfte nur mit Sonderausrüstung und unter besonderer Überwachung und Dekontamination tätig werden dürfen.</a:t>
            </a:r>
          </a:p>
          <a:p>
            <a:r>
              <a:rPr lang="de-DE" dirty="0" smtClean="0"/>
              <a:t>Gefahrengruppe III</a:t>
            </a:r>
          </a:p>
          <a:p>
            <a:pPr lvl="1"/>
            <a:r>
              <a:rPr lang="de-DE" dirty="0" smtClean="0"/>
              <a:t>Bereiche, in denen die Einsatzkräfte nur mit Sonderausrüstung und in Anwesenheit einer fachkundigen Person tätig werden dürfen.</a:t>
            </a:r>
          </a:p>
          <a:p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	</a:t>
            </a:r>
          </a:p>
          <a:p>
            <a:pPr lvl="1"/>
            <a:endParaRPr lang="de-DE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303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IB</a:t>
            </a:r>
          </a:p>
          <a:p>
            <a:pPr lvl="1"/>
            <a:r>
              <a:rPr lang="de-DE" dirty="0" smtClean="0"/>
              <a:t>Bereiche, die in Sicherheits-/ Schutzstufe oder Risikogruppe1 eingestuft sind.</a:t>
            </a:r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sz="900" dirty="0" smtClean="0"/>
          </a:p>
          <a:p>
            <a:pPr marL="457200" lvl="1" indent="0">
              <a:buNone/>
            </a:pPr>
            <a:r>
              <a:rPr lang="de-DE" sz="900" dirty="0" smtClean="0"/>
              <a:t>	</a:t>
            </a:r>
          </a:p>
          <a:p>
            <a:pPr marL="457200" lvl="1" indent="0">
              <a:buNone/>
            </a:pPr>
            <a:endParaRPr lang="de-DE" sz="900" dirty="0"/>
          </a:p>
          <a:p>
            <a:pPr marL="457200" lvl="1" indent="0">
              <a:buNone/>
            </a:pPr>
            <a:endParaRPr lang="de-DE" sz="900" dirty="0" smtClean="0"/>
          </a:p>
          <a:p>
            <a:pPr marL="457200" lvl="1" indent="0">
              <a:buNone/>
            </a:pPr>
            <a:endParaRPr lang="de-DE" sz="900" dirty="0"/>
          </a:p>
          <a:p>
            <a:pPr marL="457200" lvl="1" indent="0">
              <a:buNone/>
            </a:pPr>
            <a:endParaRPr lang="de-DE" sz="900" dirty="0" smtClean="0"/>
          </a:p>
          <a:p>
            <a:pPr marL="457200" lvl="1" indent="0">
              <a:buNone/>
            </a:pPr>
            <a:endParaRPr lang="de-DE" sz="900" dirty="0"/>
          </a:p>
          <a:p>
            <a:pPr marL="457200" lvl="1" indent="0">
              <a:buNone/>
            </a:pPr>
            <a:r>
              <a:rPr lang="de-DE" sz="900" dirty="0" smtClean="0"/>
              <a:t>Abbildung 3: BIO I [FwDV 500 S. 96]</a:t>
            </a:r>
            <a:endParaRPr lang="de-DE" sz="900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79763"/>
            <a:ext cx="3200400" cy="121920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5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IIB</a:t>
            </a:r>
          </a:p>
          <a:p>
            <a:pPr lvl="1"/>
            <a:r>
              <a:rPr lang="de-DE" dirty="0" smtClean="0"/>
              <a:t>Bereiche, die in Sicherheits-/ Schutzstufe oder Risikogruppe 2 eingestuft sind und Bereiche, in denen mit Organismen der Risikogruppe 3** umgegangen wird.</a:t>
            </a:r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sz="900" dirty="0" smtClean="0"/>
          </a:p>
          <a:p>
            <a:pPr marL="457200" lvl="1" indent="0">
              <a:buNone/>
            </a:pPr>
            <a:r>
              <a:rPr lang="de-DE" sz="900" dirty="0" smtClean="0"/>
              <a:t>	</a:t>
            </a:r>
          </a:p>
          <a:p>
            <a:pPr marL="457200" lvl="1" indent="0">
              <a:buNone/>
            </a:pPr>
            <a:endParaRPr lang="de-DE" sz="900" dirty="0"/>
          </a:p>
          <a:p>
            <a:pPr marL="457200" lvl="1" indent="0">
              <a:buNone/>
            </a:pPr>
            <a:endParaRPr lang="de-DE" sz="900" dirty="0" smtClean="0"/>
          </a:p>
          <a:p>
            <a:pPr marL="457200" lvl="1" indent="0">
              <a:buNone/>
            </a:pPr>
            <a:endParaRPr lang="de-DE" sz="900" dirty="0"/>
          </a:p>
          <a:p>
            <a:pPr marL="457200" lvl="1" indent="0">
              <a:buNone/>
            </a:pPr>
            <a:r>
              <a:rPr lang="de-DE" sz="900" dirty="0" smtClean="0"/>
              <a:t>	Abbildung 4: BIO II [FwDV 500 S. 96]</a:t>
            </a:r>
            <a:endParaRPr lang="de-DE" sz="900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89288"/>
            <a:ext cx="3200400" cy="120015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85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IIIB</a:t>
            </a:r>
          </a:p>
          <a:p>
            <a:pPr lvl="1"/>
            <a:r>
              <a:rPr lang="de-DE" dirty="0" smtClean="0"/>
              <a:t>Bereiche, die in Sicherheits-/ Schutzstufe oder Risikogruppe 3 und 4 eingestuft sind.</a:t>
            </a:r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sz="900" dirty="0" smtClean="0"/>
          </a:p>
          <a:p>
            <a:pPr marL="457200" lvl="1" indent="0">
              <a:buNone/>
            </a:pPr>
            <a:r>
              <a:rPr lang="de-DE" sz="900" dirty="0" smtClean="0"/>
              <a:t>	</a:t>
            </a:r>
          </a:p>
          <a:p>
            <a:pPr marL="457200" lvl="1" indent="0">
              <a:buNone/>
            </a:pPr>
            <a:endParaRPr lang="de-DE" sz="900" dirty="0"/>
          </a:p>
          <a:p>
            <a:pPr marL="457200" lvl="1" indent="0">
              <a:buNone/>
            </a:pPr>
            <a:endParaRPr lang="de-DE" sz="900" dirty="0" smtClean="0"/>
          </a:p>
          <a:p>
            <a:pPr marL="457200" lvl="1" indent="0">
              <a:buNone/>
            </a:pPr>
            <a:endParaRPr lang="de-DE" sz="900" dirty="0"/>
          </a:p>
          <a:p>
            <a:pPr marL="457200" lvl="1" indent="0">
              <a:buNone/>
            </a:pPr>
            <a:r>
              <a:rPr lang="de-DE" sz="900" dirty="0" smtClean="0"/>
              <a:t>	Abbildung 5: BIO III [FwDV 500 S. 96]</a:t>
            </a:r>
            <a:endParaRPr lang="de-DE" sz="900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852936"/>
            <a:ext cx="3200400" cy="1200150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94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BK">
  <a:themeElements>
    <a:clrScheme name="NABK 8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NAB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NABK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BK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BK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8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NABK</Template>
  <TotalTime>0</TotalTime>
  <Words>366</Words>
  <PresentationFormat>Bildschirmpräsentation (4:3)</PresentationFormat>
  <Paragraphs>92</Paragraphs>
  <Slides>12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Wingdings</vt:lpstr>
      <vt:lpstr>NABK</vt:lpstr>
      <vt:lpstr>ABC Kreisausbildung Kennzeichnung B-Gefahrstoffe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2017-03-22T08:55:23Z</dcterms:created>
  <dcterms:modified xsi:type="dcterms:W3CDTF">2017-04-19T09:33:29Z</dcterms:modified>
</cp:coreProperties>
</file>